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8" r:id="rId3"/>
    <p:sldId id="260" r:id="rId4"/>
    <p:sldId id="259" r:id="rId5"/>
    <p:sldId id="285" r:id="rId6"/>
    <p:sldId id="257" r:id="rId7"/>
    <p:sldId id="286" r:id="rId8"/>
    <p:sldId id="283" r:id="rId9"/>
    <p:sldId id="261" r:id="rId10"/>
    <p:sldId id="262" r:id="rId11"/>
    <p:sldId id="263" r:id="rId12"/>
    <p:sldId id="264" r:id="rId13"/>
    <p:sldId id="266" r:id="rId14"/>
    <p:sldId id="265" r:id="rId15"/>
    <p:sldId id="296" r:id="rId16"/>
    <p:sldId id="297" r:id="rId17"/>
    <p:sldId id="299" r:id="rId18"/>
    <p:sldId id="267" r:id="rId19"/>
    <p:sldId id="268" r:id="rId20"/>
    <p:sldId id="269" r:id="rId21"/>
    <p:sldId id="284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2" r:id="rId34"/>
    <p:sldId id="287" r:id="rId35"/>
    <p:sldId id="288" r:id="rId36"/>
    <p:sldId id="289" r:id="rId37"/>
    <p:sldId id="290" r:id="rId38"/>
    <p:sldId id="291" r:id="rId39"/>
    <p:sldId id="29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0F340-ED67-4AA0-9E97-AC18D02CAA38}" type="datetimeFigureOut">
              <a:rPr lang="en-US" smtClean="0"/>
              <a:t>8/14/2009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B170-F5C7-4604-B0AE-F714B0401E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C629-6AD1-498D-82BF-3361F73A9140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5F9E2-9C9F-46B3-B1E1-934F6BADDD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bles.org/ElementarySchool/ReleasedMEAPItems/tabid/132/Default.aspx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bles.org/ElementarySchool/ReleasedMEAPItems/tabid/132/Default.aspx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problem is from the </a:t>
            </a:r>
            <a:r>
              <a:rPr lang="en-US" dirty="0" err="1" smtClean="0"/>
              <a:t>Meap</a:t>
            </a:r>
            <a:r>
              <a:rPr lang="en-US" dirty="0" smtClean="0"/>
              <a:t> Released</a:t>
            </a:r>
            <a:r>
              <a:rPr lang="en-US" baseline="0" dirty="0" smtClean="0"/>
              <a:t> items that I found at http://www.gobles.org/ElementarySchool/ReleasedMEAPItems/tabid/132/Default.aspx (I used the second option 3</a:t>
            </a:r>
            <a:r>
              <a:rPr lang="en-US" baseline="30000" dirty="0" smtClean="0"/>
              <a:t>rd</a:t>
            </a:r>
            <a:r>
              <a:rPr lang="en-US" baseline="0" dirty="0" smtClean="0"/>
              <a:t> grade Math)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questions comes from </a:t>
            </a:r>
            <a:r>
              <a:rPr lang="en-US" i="1" dirty="0" smtClean="0"/>
              <a:t>Meap</a:t>
            </a:r>
            <a:r>
              <a:rPr lang="en-US" i="1" baseline="0" dirty="0" smtClean="0"/>
              <a:t> 3</a:t>
            </a:r>
            <a:r>
              <a:rPr lang="en-US" i="1" baseline="30000" dirty="0" smtClean="0"/>
              <a:t>rd</a:t>
            </a:r>
            <a:r>
              <a:rPr lang="en-US" i="1" baseline="0" dirty="0" smtClean="0"/>
              <a:t> grade Math-Test 15 http://www.linkstolearning.com/quizzes/meap/index0145.htm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questions comes from </a:t>
            </a:r>
            <a:r>
              <a:rPr lang="en-US" i="1" dirty="0" smtClean="0"/>
              <a:t>Meap</a:t>
            </a:r>
            <a:r>
              <a:rPr lang="en-US" i="1" baseline="0" dirty="0" smtClean="0"/>
              <a:t> 3</a:t>
            </a:r>
            <a:r>
              <a:rPr lang="en-US" i="1" baseline="30000" dirty="0" smtClean="0"/>
              <a:t>rd</a:t>
            </a:r>
            <a:r>
              <a:rPr lang="en-US" i="1" baseline="0" dirty="0" smtClean="0"/>
              <a:t> grade Math-Test 15 http://www.linkstolearning.com/quizzes/meap/index0145.htm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The answer for this page is supposed to be 8x4, but I changed the answer so that it followed the rule that I am trying to teach the students, how many groups and how many in each group.</a:t>
            </a:r>
            <a:endParaRPr lang="en-US" i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questions comes from </a:t>
            </a:r>
            <a:r>
              <a:rPr lang="en-US" i="1" dirty="0" smtClean="0"/>
              <a:t>Meap</a:t>
            </a:r>
            <a:r>
              <a:rPr lang="en-US" i="1" baseline="0" dirty="0" smtClean="0"/>
              <a:t> 3</a:t>
            </a:r>
            <a:r>
              <a:rPr lang="en-US" i="1" baseline="30000" dirty="0" smtClean="0"/>
              <a:t>rd</a:t>
            </a:r>
            <a:r>
              <a:rPr lang="en-US" i="1" baseline="0" dirty="0" smtClean="0"/>
              <a:t> grade Math-Test 15 http://www.linkstolearning.com/quizzes/meap/index0145.htm  </a:t>
            </a:r>
            <a:endParaRPr lang="en-US" dirty="0" smtClean="0"/>
          </a:p>
          <a:p>
            <a:r>
              <a:rPr lang="en-US" i="0" dirty="0" smtClean="0"/>
              <a:t>The</a:t>
            </a:r>
            <a:r>
              <a:rPr lang="en-US" i="0" baseline="0" dirty="0" smtClean="0"/>
              <a:t> answers were changed to fit into my lesson.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MEAP Released Question</a:t>
            </a:r>
          </a:p>
          <a:p>
            <a:r>
              <a:rPr lang="en-US" dirty="0" smtClean="0">
                <a:hlinkClick r:id="rId3"/>
              </a:rPr>
              <a:t>http://www.gobles.org/ElementarySchool/ReleasedMEAPItems/tabid/132/Default.aspx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MEAP Released question</a:t>
            </a:r>
          </a:p>
          <a:p>
            <a:r>
              <a:rPr lang="en-US" dirty="0" smtClean="0">
                <a:hlinkClick r:id="rId3"/>
              </a:rPr>
              <a:t>http://www.gobles.org/ElementarySchool/ReleasedMEAPItems/tabid/132/Default.aspx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5F9E2-9C9F-46B3-B1E1-934F6BADDD1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5BB8D4-7C25-4A71-995A-51A333A337AA}" type="datetimeFigureOut">
              <a:rPr lang="en-US" smtClean="0"/>
              <a:pPr/>
              <a:t>8/14/2009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25060D-0197-4BDA-8DCC-F846594F5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" Target="slide24.xml"/><Relationship Id="rId7" Type="http://schemas.openxmlformats.org/officeDocument/2006/relationships/slide" Target="slide2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audio" Target="../media/audio5.wav"/><Relationship Id="rId9" Type="http://schemas.openxmlformats.org/officeDocument/2006/relationships/image" Target="../media/image10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image" Target="../media/image10.gif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audio" Target="../media/audio6.wav"/><Relationship Id="rId4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slide" Target="slide3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igan.gov/documents/3rd_Math-Intro_Ltrweb_135031_7.pdf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hyperlink" Target="http://www.linkstolearning.com/quizzes/meap/index0145.htm" TargetMode="External"/><Relationship Id="rId4" Type="http://schemas.openxmlformats.org/officeDocument/2006/relationships/hyperlink" Target="http://www.gobles.org/ElementarySchool/ReleasedMEAPItems/tabid/132/Default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audio" Target="../media/audio1.wav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Multiplication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Miss Stiverson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391400" y="5943600"/>
            <a:ext cx="9906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Try using repeated addition</a:t>
            </a:r>
          </a:p>
          <a:p>
            <a:pPr>
              <a:buNone/>
            </a:pPr>
            <a:r>
              <a:rPr lang="en-US" sz="4400" dirty="0" smtClean="0"/>
              <a:t>    3 x 5=?</a:t>
            </a:r>
          </a:p>
          <a:p>
            <a:pPr>
              <a:buNone/>
            </a:pPr>
            <a:r>
              <a:rPr lang="en-US" sz="4400" dirty="0" smtClean="0"/>
              <a:t>try adding 3 together 5 times </a:t>
            </a:r>
          </a:p>
        </p:txBody>
      </p:sp>
      <p:sp>
        <p:nvSpPr>
          <p:cNvPr id="4" name="Action Button: Back or Previous 3">
            <a:hlinkClick r:id="" action="ppaction://hlinkshowjump?jump=previousslide" highlightClick="1">
              <a:snd r:embed="rId3" name="drumroll.wav"/>
            </a:hlinkClick>
          </p:cNvPr>
          <p:cNvSpPr/>
          <p:nvPr/>
        </p:nvSpPr>
        <p:spPr>
          <a:xfrm>
            <a:off x="5867400" y="5410200"/>
            <a:ext cx="10668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Job!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55559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was the correct answer</a:t>
            </a:r>
          </a:p>
          <a:p>
            <a:endParaRPr lang="en-US" sz="2800" dirty="0" smtClean="0"/>
          </a:p>
          <a:p>
            <a:r>
              <a:rPr lang="en-US" sz="2800" dirty="0" smtClean="0"/>
              <a:t>The problem is 3 x 5 = ?</a:t>
            </a:r>
          </a:p>
          <a:p>
            <a:endParaRPr lang="en-US" sz="2800" dirty="0" smtClean="0"/>
          </a:p>
          <a:p>
            <a:r>
              <a:rPr lang="en-US" sz="2800" dirty="0" smtClean="0"/>
              <a:t>There are 3 groups</a:t>
            </a:r>
          </a:p>
          <a:p>
            <a:pPr lvl="2"/>
            <a:r>
              <a:rPr lang="en-US" sz="2200" b="1" dirty="0" smtClean="0">
                <a:solidFill>
                  <a:srgbClr val="FFC000"/>
                </a:solidFill>
              </a:rPr>
              <a:t>1 group of yellow</a:t>
            </a:r>
          </a:p>
          <a:p>
            <a:pPr lvl="2"/>
            <a:r>
              <a:rPr lang="en-US" sz="2200" b="1" dirty="0" smtClean="0">
                <a:solidFill>
                  <a:srgbClr val="00B050"/>
                </a:solidFill>
              </a:rPr>
              <a:t>1 group of green</a:t>
            </a:r>
          </a:p>
          <a:p>
            <a:pPr lvl="2"/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1 group of blue</a:t>
            </a:r>
          </a:p>
          <a:p>
            <a:pPr lvl="1"/>
            <a:r>
              <a:rPr lang="en-US" b="1" dirty="0" smtClean="0"/>
              <a:t>Each group has the same number of circles;  They each have 5 circles.</a:t>
            </a:r>
          </a:p>
          <a:p>
            <a:pPr lvl="2"/>
            <a:endParaRPr lang="en-US" sz="2200" b="1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400800" y="1371600"/>
            <a:ext cx="2133600" cy="152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</a:rPr>
              <a:t>O    O    O    O    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</a:rPr>
              <a:t>O    O    O    O    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</a:rPr>
              <a:t>O    O    O    O    O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077200" y="6019800"/>
            <a:ext cx="9144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correct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39379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is the correct answer to the problem?</a:t>
            </a:r>
          </a:p>
          <a:p>
            <a:pPr>
              <a:buNone/>
            </a:pPr>
            <a:r>
              <a:rPr lang="en-US" dirty="0" smtClean="0"/>
              <a:t>                             3 x 5 = 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191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10000"/>
                  </a:schemeClr>
                </a:solidFill>
                <a:hlinkClick r:id="rId3" action="ppaction://hlinksldjump"/>
              </a:rPr>
              <a:t>20	</a:t>
            </a:r>
            <a:r>
              <a:rPr lang="en-US" sz="5400" dirty="0" smtClean="0">
                <a:solidFill>
                  <a:schemeClr val="tx2">
                    <a:lumMod val="10000"/>
                  </a:schemeClr>
                </a:solidFill>
              </a:rPr>
              <a:t>		</a:t>
            </a:r>
            <a:r>
              <a:rPr lang="en-US" sz="5400" dirty="0" smtClean="0">
                <a:solidFill>
                  <a:schemeClr val="tx2">
                    <a:lumMod val="10000"/>
                  </a:schemeClr>
                </a:solidFill>
                <a:hlinkClick r:id="rId3" action="ppaction://hlinksldjump"/>
              </a:rPr>
              <a:t>18</a:t>
            </a:r>
            <a:r>
              <a:rPr lang="en-US" sz="5400" dirty="0" smtClean="0">
                <a:solidFill>
                  <a:schemeClr val="tx2">
                    <a:lumMod val="10000"/>
                  </a:schemeClr>
                </a:solidFill>
              </a:rPr>
              <a:t>			</a:t>
            </a:r>
            <a:r>
              <a:rPr lang="en-US" sz="5400" dirty="0" smtClean="0">
                <a:solidFill>
                  <a:schemeClr val="tx2">
                    <a:lumMod val="10000"/>
                  </a:schemeClr>
                </a:solidFill>
                <a:hlinkClick r:id="rId4" action="ppaction://hlinksldjump">
                  <a:snd r:embed="rId5" name="applause.wav"/>
                </a:hlinkClick>
              </a:rPr>
              <a:t>15</a:t>
            </a:r>
            <a:endParaRPr lang="en-US" sz="5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Excellent Job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Using repeated addition</a:t>
            </a:r>
          </a:p>
          <a:p>
            <a:pPr lvl="2"/>
            <a:r>
              <a:rPr lang="en-US" dirty="0" smtClean="0"/>
              <a:t>5 + 5 + 5=  15</a:t>
            </a:r>
            <a:r>
              <a:rPr lang="en-US" dirty="0"/>
              <a:t> </a:t>
            </a:r>
            <a:r>
              <a:rPr lang="en-US" dirty="0" smtClean="0"/>
              <a:t> or</a:t>
            </a:r>
          </a:p>
          <a:p>
            <a:pPr lvl="2">
              <a:buNone/>
            </a:pPr>
            <a:r>
              <a:rPr lang="en-US" dirty="0" smtClean="0"/>
              <a:t>       3 x 5=15</a:t>
            </a:r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315200" y="5715000"/>
            <a:ext cx="838200" cy="762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use repeated addition to solve this problem.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Keep in mind you need 3 groups of 5</a:t>
            </a:r>
          </a:p>
          <a:p>
            <a:endParaRPr lang="en-US" dirty="0" smtClean="0"/>
          </a:p>
          <a:p>
            <a:r>
              <a:rPr lang="en-US" dirty="0" smtClean="0"/>
              <a:t>Try Again!</a:t>
            </a:r>
            <a:endParaRPr lang="en-US" dirty="0"/>
          </a:p>
        </p:txBody>
      </p:sp>
      <p:sp>
        <p:nvSpPr>
          <p:cNvPr id="4" name="Action Button: Back or Previous 3">
            <a:hlinkClick r:id="rId3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6096000" y="5410200"/>
            <a:ext cx="9906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Tony has 20 stamps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What is one way</a:t>
            </a:r>
          </a:p>
          <a:p>
            <a:pPr>
              <a:buNone/>
            </a:pPr>
            <a:r>
              <a:rPr lang="en-US" sz="2800" dirty="0" smtClean="0"/>
              <a:t>	to find the total</a:t>
            </a:r>
          </a:p>
          <a:p>
            <a:pPr>
              <a:buNone/>
            </a:pPr>
            <a:r>
              <a:rPr lang="en-US" sz="2800" dirty="0" smtClean="0"/>
              <a:t>	number of stamps?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676400"/>
            <a:ext cx="45720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620000" y="5562600"/>
            <a:ext cx="8382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problem</a:t>
            </a:r>
          </a:p>
          <a:p>
            <a:pPr>
              <a:buNone/>
            </a:pPr>
            <a:r>
              <a:rPr lang="en-US" dirty="0" smtClean="0"/>
              <a:t>	puts the stamps</a:t>
            </a:r>
          </a:p>
          <a:p>
            <a:pPr>
              <a:buNone/>
            </a:pPr>
            <a:r>
              <a:rPr lang="en-US" dirty="0" smtClean="0"/>
              <a:t>	into groups.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answer would</a:t>
            </a:r>
          </a:p>
          <a:p>
            <a:pPr>
              <a:buNone/>
            </a:pPr>
            <a:r>
              <a:rPr lang="en-US" dirty="0" smtClean="0"/>
              <a:t>	be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200" dirty="0" smtClean="0"/>
              <a:t>5+5+5+5+5		</a:t>
            </a:r>
            <a:r>
              <a:rPr lang="en-US" sz="3200" dirty="0" smtClean="0">
                <a:hlinkClick r:id="" action="ppaction://hlinkshowjump?jump=nextslide"/>
              </a:rPr>
              <a:t>5+5+5+5</a:t>
            </a:r>
            <a:r>
              <a:rPr lang="en-US" sz="3200" dirty="0" smtClean="0"/>
              <a:t>		4+4+4+4</a:t>
            </a:r>
            <a:endParaRPr lang="en-US" dirty="0"/>
          </a:p>
        </p:txBody>
      </p:sp>
      <p:pic>
        <p:nvPicPr>
          <p:cNvPr id="6" name="Picture 5" descr="untitledcj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524000"/>
            <a:ext cx="4572000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Another way to </a:t>
            </a:r>
          </a:p>
          <a:p>
            <a:pPr>
              <a:buNone/>
            </a:pPr>
            <a:r>
              <a:rPr lang="en-US" sz="2800" dirty="0" smtClean="0"/>
              <a:t>	show the same </a:t>
            </a:r>
          </a:p>
          <a:p>
            <a:pPr>
              <a:buNone/>
            </a:pPr>
            <a:r>
              <a:rPr lang="en-US" sz="2800" dirty="0" smtClean="0"/>
              <a:t>	answer to this </a:t>
            </a:r>
          </a:p>
          <a:p>
            <a:pPr>
              <a:buNone/>
            </a:pPr>
            <a:r>
              <a:rPr lang="en-US" sz="2800" dirty="0" smtClean="0"/>
              <a:t>	problem would be </a:t>
            </a:r>
          </a:p>
          <a:p>
            <a:pPr>
              <a:buNone/>
            </a:pPr>
            <a:r>
              <a:rPr lang="en-US" sz="2800" dirty="0" smtClean="0"/>
              <a:t>	to use </a:t>
            </a:r>
          </a:p>
          <a:p>
            <a:pPr>
              <a:buNone/>
            </a:pPr>
            <a:r>
              <a:rPr lang="en-US" sz="2800" dirty="0" smtClean="0"/>
              <a:t>	multiplication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2800" dirty="0" smtClean="0">
                <a:hlinkClick r:id="rId3" action="ppaction://hlinksldjump"/>
              </a:rPr>
              <a:t>4 x 5=20</a:t>
            </a:r>
            <a:endParaRPr lang="en-US" sz="2800" dirty="0"/>
          </a:p>
        </p:txBody>
      </p:sp>
      <p:pic>
        <p:nvPicPr>
          <p:cNvPr id="5" name="Picture 4" descr="untitledcj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219200"/>
            <a:ext cx="4572000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Solve this number sentence</a:t>
            </a:r>
          </a:p>
          <a:p>
            <a:pPr lvl="2">
              <a:buNone/>
            </a:pPr>
            <a:r>
              <a:rPr lang="en-US" dirty="0" smtClean="0"/>
              <a:t>                              5 x 2 =?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Which picture shows the answer correctly?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Hint:  you need 5 rows with 2 in each column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810000"/>
          <a:ext cx="1447800" cy="1828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3900"/>
                <a:gridCol w="723900"/>
              </a:tblGrid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81400" y="3886200"/>
          <a:ext cx="1981200" cy="1737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60400"/>
                <a:gridCol w="660400"/>
                <a:gridCol w="660400"/>
              </a:tblGrid>
              <a:tr h="4343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53200" y="3962400"/>
          <a:ext cx="2057400" cy="160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14350"/>
                <a:gridCol w="514350"/>
                <a:gridCol w="514350"/>
                <a:gridCol w="514350"/>
              </a:tblGrid>
              <a:tr h="802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2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5943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</a:t>
            </a:r>
            <a:r>
              <a:rPr lang="en-US" sz="3600" dirty="0" smtClean="0">
                <a:hlinkClick r:id="rId3" action="ppaction://hlinksldjump">
                  <a:snd r:embed="rId4" name="explode.wav"/>
                </a:hlinkClick>
              </a:rPr>
              <a:t>1</a:t>
            </a:r>
            <a:r>
              <a:rPr lang="en-US" sz="3600" dirty="0" smtClean="0"/>
              <a:t>				</a:t>
            </a:r>
            <a:r>
              <a:rPr lang="en-US" sz="3600" dirty="0" smtClean="0">
                <a:hlinkClick r:id="rId5" action="ppaction://hlinksldjump"/>
              </a:rPr>
              <a:t>2</a:t>
            </a:r>
            <a:r>
              <a:rPr lang="en-US" sz="3600" dirty="0" smtClean="0"/>
              <a:t>			 </a:t>
            </a:r>
            <a:r>
              <a:rPr lang="en-US" sz="3600" dirty="0" smtClean="0">
                <a:hlinkClick r:id="rId5" action="ppaction://hlinksldjump"/>
              </a:rPr>
              <a:t>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Excellent 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Job!</a:t>
            </a: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620000" y="5562600"/>
            <a:ext cx="8382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00400" y="2590800"/>
          <a:ext cx="1447800" cy="1828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3900"/>
                <a:gridCol w="723900"/>
              </a:tblGrid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2514600"/>
            <a:ext cx="12954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b="1" dirty="0" smtClean="0"/>
              <a:t>1</a:t>
            </a:r>
          </a:p>
          <a:p>
            <a:pPr algn="r"/>
            <a:r>
              <a:rPr lang="en-US" sz="2500" b="1" dirty="0" smtClean="0"/>
              <a:t>2</a:t>
            </a:r>
          </a:p>
          <a:p>
            <a:pPr algn="r"/>
            <a:r>
              <a:rPr lang="en-US" sz="2500" b="1" dirty="0" smtClean="0"/>
              <a:t>3</a:t>
            </a:r>
          </a:p>
          <a:p>
            <a:pPr algn="r"/>
            <a:r>
              <a:rPr lang="en-US" sz="2500" b="1" dirty="0" smtClean="0"/>
              <a:t>4</a:t>
            </a:r>
          </a:p>
          <a:p>
            <a:pPr algn="r"/>
            <a:r>
              <a:rPr lang="en-US" sz="2500" b="1" dirty="0" smtClean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6705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5 rows or groups</a:t>
            </a:r>
          </a:p>
          <a:p>
            <a:r>
              <a:rPr lang="en-US" dirty="0" smtClean="0"/>
              <a:t>There are 2 squares in each row or group</a:t>
            </a:r>
          </a:p>
          <a:p>
            <a:endParaRPr lang="en-US" dirty="0" smtClean="0"/>
          </a:p>
          <a:p>
            <a:r>
              <a:rPr lang="en-US" sz="2800" dirty="0" smtClean="0"/>
              <a:t>5 x 2=10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Multplication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Multiplication is repeated addition.</a:t>
            </a:r>
          </a:p>
          <a:p>
            <a:endParaRPr lang="en-US" sz="4400" dirty="0" smtClean="0"/>
          </a:p>
          <a:p>
            <a:r>
              <a:rPr lang="en-US" sz="4400" dirty="0" smtClean="0"/>
              <a:t>Multiplication is fast addition.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391400" y="5943600"/>
            <a:ext cx="9906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Trying!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070192"/>
          </a:xfrm>
        </p:spPr>
        <p:txBody>
          <a:bodyPr>
            <a:normAutofit/>
          </a:bodyPr>
          <a:lstStyle/>
          <a:p>
            <a:r>
              <a:rPr lang="en-US" dirty="0" smtClean="0"/>
              <a:t>It might help for you to solve this problem on paper.</a:t>
            </a:r>
          </a:p>
          <a:p>
            <a:pPr lvl="1"/>
            <a:r>
              <a:rPr lang="en-US" dirty="0" smtClean="0"/>
              <a:t>Use repeated addition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5 groups with 2 in each group or</a:t>
            </a:r>
          </a:p>
          <a:p>
            <a:pPr lvl="1">
              <a:buNone/>
            </a:pPr>
            <a:r>
              <a:rPr lang="en-US" dirty="0" smtClean="0"/>
              <a:t>Add 5 together 2 times</a:t>
            </a:r>
          </a:p>
        </p:txBody>
      </p:sp>
      <p:sp>
        <p:nvSpPr>
          <p:cNvPr id="4" name="Action Button: Back or Previous 3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162800" y="5334000"/>
            <a:ext cx="8382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had some practice let’s have you try on your own.  </a:t>
            </a:r>
          </a:p>
          <a:p>
            <a:endParaRPr lang="en-US" dirty="0" smtClean="0"/>
          </a:p>
          <a:p>
            <a:r>
              <a:rPr lang="en-US" dirty="0" smtClean="0"/>
              <a:t>You are going to take a short quiz.</a:t>
            </a:r>
          </a:p>
          <a:p>
            <a:endParaRPr lang="en-US" dirty="0" smtClean="0"/>
          </a:p>
          <a:p>
            <a:r>
              <a:rPr lang="en-US" dirty="0" smtClean="0"/>
              <a:t>Try to do your best!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543800" y="5791200"/>
            <a:ext cx="838200" cy="762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088992"/>
          </a:xfrm>
        </p:spPr>
        <p:txBody>
          <a:bodyPr/>
          <a:lstStyle/>
          <a:p>
            <a:r>
              <a:rPr lang="en-US" dirty="0" smtClean="0"/>
              <a:t>Which bookshelf has 4 shelves with 9 books on each shelf?</a:t>
            </a:r>
            <a:endParaRPr lang="en-US" dirty="0"/>
          </a:p>
        </p:txBody>
      </p:sp>
      <p:pic>
        <p:nvPicPr>
          <p:cNvPr id="4" name="Picture 3" descr="Image5100.gif">
            <a:hlinkClick r:id="rId3" action="ppaction://hlinksldjump">
              <a:snd r:embed="rId4" name="whoosh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657600"/>
            <a:ext cx="2038350" cy="1181100"/>
          </a:xfrm>
          <a:prstGeom prst="rect">
            <a:avLst/>
          </a:prstGeom>
        </p:spPr>
      </p:pic>
      <p:pic>
        <p:nvPicPr>
          <p:cNvPr id="5" name="Picture 4" descr="Image5101.gif">
            <a:hlinkClick r:id="rId3" action="ppaction://hlinksldjump">
              <a:snd r:embed="rId4" name="whoosh.wav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200" y="3657600"/>
            <a:ext cx="2028825" cy="1762125"/>
          </a:xfrm>
          <a:prstGeom prst="rect">
            <a:avLst/>
          </a:prstGeom>
        </p:spPr>
      </p:pic>
      <p:pic>
        <p:nvPicPr>
          <p:cNvPr id="6" name="Picture 5" descr="Image5102.gif">
            <a:hlinkClick r:id="rId7" action="ppaction://hlinksldjump">
              <a:snd r:embed="rId8" name="applause.wav"/>
            </a:hlinkClick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0800" y="3657600"/>
            <a:ext cx="2038350" cy="146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784192"/>
          </a:xfrm>
        </p:spPr>
        <p:txBody>
          <a:bodyPr/>
          <a:lstStyle/>
          <a:p>
            <a:r>
              <a:rPr lang="en-US" dirty="0" smtClean="0"/>
              <a:t>That was the correct answer!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4 shelves</a:t>
            </a:r>
          </a:p>
          <a:p>
            <a:endParaRPr lang="en-US" dirty="0" smtClean="0"/>
          </a:p>
          <a:p>
            <a:r>
              <a:rPr lang="en-US" dirty="0" smtClean="0"/>
              <a:t>There are 9 books on each shelf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2743200"/>
            <a:ext cx="83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/>
              <a:t>1</a:t>
            </a:r>
          </a:p>
          <a:p>
            <a:pPr algn="r"/>
            <a:r>
              <a:rPr lang="en-US" sz="3200" b="1" dirty="0" smtClean="0"/>
              <a:t>2</a:t>
            </a:r>
          </a:p>
          <a:p>
            <a:pPr algn="r"/>
            <a:r>
              <a:rPr lang="en-US" sz="3200" b="1" dirty="0" smtClean="0"/>
              <a:t>3</a:t>
            </a:r>
          </a:p>
          <a:p>
            <a:pPr algn="r"/>
            <a:r>
              <a:rPr lang="en-US" sz="3200" b="1" dirty="0" smtClean="0"/>
              <a:t>4</a:t>
            </a:r>
            <a:endParaRPr lang="en-US" sz="3200" b="1" dirty="0"/>
          </a:p>
        </p:txBody>
      </p:sp>
      <p:pic>
        <p:nvPicPr>
          <p:cNvPr id="7" name="Picture 6" descr="Image5102.gif">
            <a:hlinkClick r:id="rId3" action="ppaction://hlinksldjump">
              <a:snd r:embed="rId4" name="applause.wav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2819400"/>
            <a:ext cx="3124200" cy="2248257"/>
          </a:xfrm>
          <a:prstGeom prst="rect">
            <a:avLst/>
          </a:prstGeom>
        </p:spPr>
      </p:pic>
      <p:sp>
        <p:nvSpPr>
          <p:cNvPr id="8" name="Action Button: Forward or Next 7">
            <a:hlinkClick r:id="rId6" action="ppaction://hlinksldjump" highlightClick="1"/>
          </p:cNvPr>
          <p:cNvSpPr/>
          <p:nvPr/>
        </p:nvSpPr>
        <p:spPr>
          <a:xfrm>
            <a:off x="7239000" y="5638800"/>
            <a:ext cx="11430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2286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 x 9=36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</a:p>
          <a:p>
            <a:endParaRPr lang="en-US" dirty="0" smtClean="0"/>
          </a:p>
          <a:p>
            <a:r>
              <a:rPr lang="en-US" dirty="0" smtClean="0"/>
              <a:t>Keep in mind that you are looking for 4 shelves with 9 books on each shelf.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Think about the library</a:t>
            </a:r>
            <a:endParaRPr lang="en-US" dirty="0"/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7086600" y="5638800"/>
            <a:ext cx="1066800" cy="914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7747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James reads 8 pages of a book each day for 4 days.  What could James use to find the total number of pages he read during those four days?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724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hlinkClick r:id="rId3" action="ppaction://hlinksldjump"/>
              </a:rPr>
              <a:t>8+4</a:t>
            </a:r>
            <a:r>
              <a:rPr lang="en-US" sz="3600" dirty="0" smtClean="0"/>
              <a:t>			    </a:t>
            </a:r>
            <a:r>
              <a:rPr lang="en-US" sz="3600" dirty="0" smtClean="0">
                <a:hlinkClick r:id="rId4" action="ppaction://hlinksldjump">
                  <a:snd r:embed="rId5" name="applause.wav"/>
                </a:hlinkClick>
              </a:rPr>
              <a:t>4x8</a:t>
            </a:r>
            <a:r>
              <a:rPr lang="en-US" sz="3600" dirty="0" smtClean="0"/>
              <a:t>	 	 </a:t>
            </a:r>
            <a:r>
              <a:rPr lang="en-US" sz="3600" dirty="0" smtClean="0">
                <a:hlinkClick r:id="rId3" action="ppaction://hlinksldjump"/>
              </a:rPr>
              <a:t>4+4+4+4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answer 4 x 8, shows that James read 4 days and read 8 pages each day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4 groups or 4 days of 8 pages each day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4 x 8=32</a:t>
            </a:r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543800" y="5562600"/>
            <a:ext cx="1066800" cy="914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give up</a:t>
            </a:r>
          </a:p>
          <a:p>
            <a:endParaRPr lang="en-US" dirty="0" smtClean="0"/>
          </a:p>
          <a:p>
            <a:r>
              <a:rPr lang="en-US" dirty="0" smtClean="0"/>
              <a:t>Think about this…</a:t>
            </a:r>
          </a:p>
          <a:p>
            <a:pPr lvl="1"/>
            <a:r>
              <a:rPr lang="en-US" dirty="0" smtClean="0"/>
              <a:t>how many days did he read and</a:t>
            </a:r>
          </a:p>
          <a:p>
            <a:pPr lvl="1"/>
            <a:r>
              <a:rPr lang="en-US" dirty="0" smtClean="0"/>
              <a:t>how many pages did he read in each day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sz="2400" u="sng" dirty="0" smtClean="0"/>
              <a:t>How many days</a:t>
            </a:r>
            <a:r>
              <a:rPr lang="en-US" sz="2400" dirty="0" smtClean="0"/>
              <a:t>  x  </a:t>
            </a:r>
            <a:r>
              <a:rPr lang="en-US" sz="2400" u="sng" dirty="0" smtClean="0"/>
              <a:t>how many pages each day</a:t>
            </a:r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7696200" y="5715000"/>
            <a:ext cx="10668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419600" cy="24605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Jenna bought 4 sets of light bulbs.  The bulbs come in sets of 4.  How many light bulbs did she buy in all?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510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838200"/>
            <a:ext cx="2362200" cy="4018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44958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hlinkClick r:id="rId4" action="ppaction://hlinksldjump">
                  <a:snd r:embed="rId5" name="camera.wav"/>
                </a:hlinkClick>
              </a:rPr>
              <a:t>4x1=4</a:t>
            </a:r>
            <a:r>
              <a:rPr lang="en-US" sz="3600" dirty="0" smtClean="0"/>
              <a:t>		</a:t>
            </a:r>
            <a:r>
              <a:rPr lang="en-US" sz="3600" dirty="0" smtClean="0">
                <a:hlinkClick r:id="rId4" action="ppaction://hlinksldjump">
                  <a:snd r:embed="rId5" name="camera.wav"/>
                </a:hlinkClick>
              </a:rPr>
              <a:t>4x2=8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	   </a:t>
            </a:r>
            <a:r>
              <a:rPr lang="en-US" sz="3600" dirty="0" smtClean="0">
                <a:hlinkClick r:id="rId6" action="ppaction://hlinksldjump">
                  <a:snd r:embed="rId7" name="applause.wav"/>
                </a:hlinkClick>
              </a:rPr>
              <a:t>4x4=16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Job</a:t>
            </a:r>
          </a:p>
          <a:p>
            <a:endParaRPr lang="en-US" dirty="0" smtClean="0"/>
          </a:p>
          <a:p>
            <a:r>
              <a:rPr lang="en-US" dirty="0" smtClean="0"/>
              <a:t>Pretend that the</a:t>
            </a:r>
          </a:p>
          <a:p>
            <a:pPr>
              <a:buNone/>
            </a:pPr>
            <a:r>
              <a:rPr lang="en-US" dirty="0" smtClean="0"/>
              <a:t>bulbs are grouped</a:t>
            </a:r>
          </a:p>
          <a:p>
            <a:pPr>
              <a:buNone/>
            </a:pPr>
            <a:r>
              <a:rPr lang="en-US" dirty="0" smtClean="0"/>
              <a:t>by fours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are 4 groups</a:t>
            </a:r>
          </a:p>
          <a:p>
            <a:pPr>
              <a:buNone/>
            </a:pPr>
            <a:r>
              <a:rPr lang="en-US" dirty="0" smtClean="0"/>
              <a:t>with  4 in each group			4 x 4=16</a:t>
            </a:r>
            <a:endParaRPr lang="en-US" dirty="0"/>
          </a:p>
        </p:txBody>
      </p:sp>
      <p:pic>
        <p:nvPicPr>
          <p:cNvPr id="5" name="Picture 4" descr="untitledl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828800"/>
            <a:ext cx="2381250" cy="4038600"/>
          </a:xfrm>
          <a:prstGeom prst="rect">
            <a:avLst/>
          </a:prstGeom>
        </p:spPr>
      </p:pic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8077200" y="4343400"/>
            <a:ext cx="838200" cy="914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repeated addition?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example:  If you have 3 people and each person has 4 balls, this means that you would have to add 4 together 3 times.</a:t>
            </a:r>
          </a:p>
          <a:p>
            <a:pPr lvl="1"/>
            <a:r>
              <a:rPr lang="en-US" dirty="0" smtClean="0"/>
              <a:t>4 + 4 + 4 = 12		This picture</a:t>
            </a:r>
          </a:p>
          <a:p>
            <a:pPr lvl="1">
              <a:buNone/>
            </a:pPr>
            <a:r>
              <a:rPr lang="en-US" dirty="0" smtClean="0"/>
              <a:t>					shows how to draw</a:t>
            </a:r>
          </a:p>
          <a:p>
            <a:pPr lvl="1">
              <a:buNone/>
            </a:pPr>
            <a:r>
              <a:rPr lang="en-US" dirty="0" smtClean="0"/>
              <a:t>					this repeating </a:t>
            </a:r>
          </a:p>
          <a:p>
            <a:pPr lvl="1">
              <a:buNone/>
            </a:pPr>
            <a:r>
              <a:rPr lang="en-US" dirty="0" smtClean="0"/>
              <a:t>					addition problem.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There are 12 balls or 12 crosses total</a:t>
            </a:r>
            <a:endParaRPr lang="en-US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391400" y="5943600"/>
            <a:ext cx="9906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3505200"/>
            <a:ext cx="1247775" cy="13144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96200" y="365760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8001000" y="426720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8305800" y="365760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</a:p>
          <a:p>
            <a:endParaRPr lang="en-US" dirty="0" smtClean="0"/>
          </a:p>
          <a:p>
            <a:r>
              <a:rPr lang="en-US" dirty="0" smtClean="0"/>
              <a:t>Look at the picture</a:t>
            </a:r>
          </a:p>
          <a:p>
            <a:pPr lvl="1"/>
            <a:r>
              <a:rPr lang="en-US" dirty="0" smtClean="0"/>
              <a:t>How many groups are there?</a:t>
            </a:r>
          </a:p>
          <a:p>
            <a:pPr lvl="1"/>
            <a:r>
              <a:rPr lang="en-US" dirty="0" smtClean="0"/>
              <a:t>How many are in each group?</a:t>
            </a:r>
            <a:endParaRPr lang="en-US" dirty="0"/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7543800" y="5791200"/>
            <a:ext cx="1066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one way to tell how many blocks are shown below?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971800"/>
            <a:ext cx="27336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5486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4" action="ppaction://hlinksldjump"/>
              </a:rPr>
              <a:t>2 x 1</a:t>
            </a:r>
            <a:r>
              <a:rPr lang="en-US" sz="2800" dirty="0" smtClean="0"/>
              <a:t>     		</a:t>
            </a:r>
            <a:r>
              <a:rPr lang="en-US" sz="2800" dirty="0" smtClean="0">
                <a:hlinkClick r:id="rId4" action="ppaction://hlinksldjump"/>
              </a:rPr>
              <a:t>2 x 2</a:t>
            </a:r>
            <a:r>
              <a:rPr lang="en-US" sz="2800" dirty="0" smtClean="0"/>
              <a:t>			</a:t>
            </a:r>
            <a:r>
              <a:rPr lang="en-US" sz="2800" dirty="0" smtClean="0">
                <a:hlinkClick r:id="rId5" action="ppaction://hlinksldjump">
                  <a:snd r:embed="rId6" name="explode.wav"/>
                </a:hlinkClick>
              </a:rPr>
              <a:t>2 x 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Awesome 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job!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There are 2 groups of blocks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Each group has 3 blocks 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 x 3=6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895600"/>
            <a:ext cx="27336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7620000" y="5867400"/>
            <a:ext cx="9144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Twos hint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know that when you multiply by two you just double the number.</a:t>
            </a:r>
          </a:p>
          <a:p>
            <a:r>
              <a:rPr lang="en-US" dirty="0" smtClean="0"/>
              <a:t>For example:  2 x 6=?</a:t>
            </a:r>
          </a:p>
          <a:p>
            <a:pPr>
              <a:buNone/>
            </a:pPr>
            <a:r>
              <a:rPr lang="en-US" dirty="0" smtClean="0"/>
              <a:t>	You just double the 6 or you can add 6+6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pictures shows you 2 groups of 6</a:t>
            </a:r>
            <a:endParaRPr lang="en-US" dirty="0"/>
          </a:p>
        </p:txBody>
      </p:sp>
      <p:pic>
        <p:nvPicPr>
          <p:cNvPr id="5" name="Picture 4" descr="untitledc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495800"/>
            <a:ext cx="2743200" cy="657225"/>
          </a:xfrm>
          <a:prstGeom prst="rect">
            <a:avLst/>
          </a:prstGeom>
        </p:spPr>
      </p:pic>
      <p:sp>
        <p:nvSpPr>
          <p:cNvPr id="7" name="Action Button: Back or Previous 6">
            <a:hlinkClick r:id="rId4" action="ppaction://hlinksldjump" highlightClick="1"/>
          </p:cNvPr>
          <p:cNvSpPr/>
          <p:nvPr/>
        </p:nvSpPr>
        <p:spPr>
          <a:xfrm>
            <a:off x="7924800" y="5943600"/>
            <a:ext cx="8382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r>
              <a:rPr lang="en-US" dirty="0" smtClean="0"/>
              <a:t>Faith had 15 blocks.  She put the blocks in piles of 5 blocks each.  How many piles of blocks did she have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4800" dirty="0" smtClean="0">
                <a:hlinkClick r:id="" action="ppaction://hlinkshowjump?jump=nextslide">
                  <a:snd r:embed="rId3" name="applause.wav"/>
                </a:hlinkClick>
              </a:rPr>
              <a:t>3</a:t>
            </a:r>
            <a:r>
              <a:rPr lang="en-US" sz="4800" dirty="0" smtClean="0"/>
              <a:t>			</a:t>
            </a:r>
            <a:r>
              <a:rPr lang="en-US" sz="4800" dirty="0" smtClean="0">
                <a:hlinkClick r:id="rId4" action="ppaction://hlinksldjump"/>
              </a:rPr>
              <a:t>5</a:t>
            </a:r>
            <a:r>
              <a:rPr lang="en-US" sz="4800" dirty="0" smtClean="0"/>
              <a:t>			</a:t>
            </a:r>
            <a:r>
              <a:rPr lang="en-US" sz="4800" dirty="0" smtClean="0">
                <a:hlinkClick r:id="rId4" action="ppaction://hlinksldjump"/>
              </a:rPr>
              <a:t>10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Excellent Job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outstanding</a:t>
            </a: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6858000" y="4953000"/>
            <a:ext cx="1676400" cy="1524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Here is a picture of the problem.  Try to imagine making piles in your head, 5 blocks per group.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think you can solve it&gt;press </a:t>
            </a:r>
            <a:r>
              <a:rPr lang="en-US" dirty="0" smtClean="0">
                <a:hlinkClick r:id="rId3" action="ppaction://hlinksldjump"/>
              </a:rPr>
              <a:t>here</a:t>
            </a:r>
            <a:endParaRPr lang="en-US" dirty="0" smtClean="0"/>
          </a:p>
          <a:p>
            <a:r>
              <a:rPr lang="en-US" dirty="0" smtClean="0"/>
              <a:t>If you need more help&gt;press </a:t>
            </a:r>
            <a:r>
              <a:rPr lang="en-US" dirty="0" smtClean="0">
                <a:hlinkClick r:id="rId4" action="ppaction://hlinksldjump"/>
              </a:rPr>
              <a:t>here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2362200"/>
            <a:ext cx="52768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piles are made for you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There are still 15 blocks, I put 5 blocks in each pile.  How many piles are there?</a:t>
            </a:r>
            <a:endParaRPr lang="en-US" dirty="0"/>
          </a:p>
        </p:txBody>
      </p:sp>
      <p:pic>
        <p:nvPicPr>
          <p:cNvPr id="4" name="Picture 3" descr="untitledk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590800"/>
            <a:ext cx="2609850" cy="2790825"/>
          </a:xfrm>
          <a:prstGeom prst="rect">
            <a:avLst/>
          </a:prstGeom>
        </p:spPr>
      </p:pic>
      <p:sp>
        <p:nvSpPr>
          <p:cNvPr id="6" name="Action Button: Back or Previous 5">
            <a:hlinkClick r:id="rId4" action="ppaction://hlinksldjump" highlightClick="1"/>
          </p:cNvPr>
          <p:cNvSpPr/>
          <p:nvPr/>
        </p:nvSpPr>
        <p:spPr>
          <a:xfrm>
            <a:off x="8153400" y="5867400"/>
            <a:ext cx="7620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work!</a:t>
            </a:r>
          </a:p>
          <a:p>
            <a:r>
              <a:rPr lang="en-US" dirty="0" smtClean="0"/>
              <a:t>You did a really good job.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THE END!!!!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9144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Michigan Mathematics 3</a:t>
            </a:r>
            <a:r>
              <a:rPr lang="en-US" baseline="30000" dirty="0" smtClean="0"/>
              <a:t>rd</a:t>
            </a:r>
            <a:r>
              <a:rPr lang="en-US" dirty="0" smtClean="0"/>
              <a:t> grade GLCE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http://www.michigan.gov/documents/3rd_Math-Intro_Ltrweb_135031_7.pdf </a:t>
            </a:r>
            <a:endParaRPr lang="en-US" dirty="0" smtClean="0"/>
          </a:p>
          <a:p>
            <a:r>
              <a:rPr lang="en-US" dirty="0" smtClean="0"/>
              <a:t>MEAP Released Items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http://www.gobles.org/ElementarySchool/ReleasedMEAPItems/tabid/132/Default.aspx </a:t>
            </a:r>
            <a:r>
              <a:rPr lang="en-US" dirty="0" smtClean="0"/>
              <a:t>(I used the second option 3</a:t>
            </a:r>
            <a:r>
              <a:rPr lang="en-US" baseline="30000" dirty="0" smtClean="0"/>
              <a:t>rd</a:t>
            </a:r>
            <a:r>
              <a:rPr lang="en-US" dirty="0" smtClean="0"/>
              <a:t> grade Math) </a:t>
            </a:r>
          </a:p>
          <a:p>
            <a:r>
              <a:rPr lang="en-US" dirty="0" smtClean="0"/>
              <a:t>MEAP Released Items</a:t>
            </a:r>
          </a:p>
          <a:p>
            <a:pPr>
              <a:buNone/>
            </a:pPr>
            <a:r>
              <a:rPr lang="en-US" i="1" dirty="0" smtClean="0">
                <a:hlinkClick r:id="rId5"/>
              </a:rPr>
              <a:t>http://www.linkstolearning.com/quizzes/meap/index0145.htm 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Action Button: Forward or Next 3">
            <a:hlinkClick r:id="" action="ppaction://hlinkshowjump?jump=endshow" highlightClick="1">
              <a:snd r:embed="rId6" name="applause.wav"/>
            </a:hlinkClick>
          </p:cNvPr>
          <p:cNvSpPr/>
          <p:nvPr/>
        </p:nvSpPr>
        <p:spPr>
          <a:xfrm>
            <a:off x="7696200" y="6019800"/>
            <a:ext cx="7620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repeated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4				4		8</a:t>
            </a:r>
          </a:p>
          <a:p>
            <a:pPr>
              <a:buNone/>
            </a:pPr>
            <a:r>
              <a:rPr lang="en-US" dirty="0" smtClean="0"/>
              <a:t>			4			      </a:t>
            </a:r>
            <a:r>
              <a:rPr lang="en-US" u="sng" dirty="0" smtClean="0"/>
              <a:t>+ 4</a:t>
            </a:r>
            <a:r>
              <a:rPr lang="en-US" dirty="0" smtClean="0"/>
              <a:t>	      </a:t>
            </a:r>
            <a:r>
              <a:rPr lang="en-US" u="sng" dirty="0" smtClean="0"/>
              <a:t>+ 4</a:t>
            </a:r>
          </a:p>
          <a:p>
            <a:pPr>
              <a:buNone/>
            </a:pPr>
            <a:r>
              <a:rPr lang="en-US" dirty="0" smtClean="0"/>
              <a:t>		      </a:t>
            </a:r>
            <a:r>
              <a:rPr lang="en-US" u="sng" dirty="0" smtClean="0"/>
              <a:t>+ 4</a:t>
            </a:r>
            <a:r>
              <a:rPr lang="en-US" dirty="0" smtClean="0"/>
              <a:t>		OR		8	       12</a:t>
            </a:r>
          </a:p>
          <a:p>
            <a:pPr>
              <a:buNone/>
            </a:pPr>
            <a:r>
              <a:rPr lang="en-US" dirty="0" smtClean="0"/>
              <a:t>		       12	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dirty="0" smtClean="0"/>
              <a:t>With this problem of repeated addition you needed to add 4 together  3 times to get the correct answer.</a:t>
            </a:r>
          </a:p>
        </p:txBody>
      </p:sp>
      <p:cxnSp>
        <p:nvCxnSpPr>
          <p:cNvPr id="9" name="Elbow Connector 8"/>
          <p:cNvCxnSpPr/>
          <p:nvPr/>
        </p:nvCxnSpPr>
        <p:spPr>
          <a:xfrm flipV="1">
            <a:off x="6477000" y="2209800"/>
            <a:ext cx="1066800" cy="99060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91400" y="5943600"/>
            <a:ext cx="9906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look at 4 x 3, I would draw                     4 circles and put 3 crosses                             in each circle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4 x 3 = 12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next page is going to show                 you a real world example of drawing a                  picture for a multiplication problem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848600" y="5943600"/>
            <a:ext cx="914400" cy="762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untitled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2743200"/>
            <a:ext cx="1466850" cy="15049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239000" y="289560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48600" y="289560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7543800" y="3505200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8077200" y="358140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++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r>
              <a:rPr lang="en-US" dirty="0" smtClean="0"/>
              <a:t>This is a picture or drawing example of the problem 3 x 4=12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There are 3 guys, each guy has 4 balls.  There are 12 balls total.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Each group must have the same amount of balls.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343400"/>
            <a:ext cx="542544" cy="760576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343400"/>
            <a:ext cx="542544" cy="760576"/>
          </a:xfrm>
          <a:prstGeom prst="rect">
            <a:avLst/>
          </a:prstGeom>
          <a:noFill/>
        </p:spPr>
      </p:pic>
      <p:pic>
        <p:nvPicPr>
          <p:cNvPr id="6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343400"/>
            <a:ext cx="542544" cy="760576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410200"/>
            <a:ext cx="228600" cy="228600"/>
          </a:xfrm>
          <a:prstGeom prst="rect">
            <a:avLst/>
          </a:prstGeom>
          <a:noFill/>
        </p:spPr>
      </p:pic>
      <p:pic>
        <p:nvPicPr>
          <p:cNvPr id="9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5181600"/>
            <a:ext cx="228600" cy="228600"/>
          </a:xfrm>
          <a:prstGeom prst="rect">
            <a:avLst/>
          </a:prstGeom>
          <a:noFill/>
        </p:spPr>
      </p:pic>
      <p:pic>
        <p:nvPicPr>
          <p:cNvPr id="10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5410200"/>
            <a:ext cx="228600" cy="228600"/>
          </a:xfrm>
          <a:prstGeom prst="rect">
            <a:avLst/>
          </a:prstGeom>
          <a:noFill/>
        </p:spPr>
      </p:pic>
      <p:pic>
        <p:nvPicPr>
          <p:cNvPr id="11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5638800"/>
            <a:ext cx="228600" cy="228600"/>
          </a:xfrm>
          <a:prstGeom prst="rect">
            <a:avLst/>
          </a:prstGeom>
          <a:noFill/>
        </p:spPr>
      </p:pic>
      <p:pic>
        <p:nvPicPr>
          <p:cNvPr id="12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5257800"/>
            <a:ext cx="228600" cy="228600"/>
          </a:xfrm>
          <a:prstGeom prst="rect">
            <a:avLst/>
          </a:prstGeom>
          <a:noFill/>
        </p:spPr>
      </p:pic>
      <p:pic>
        <p:nvPicPr>
          <p:cNvPr id="13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410200"/>
            <a:ext cx="228600" cy="228600"/>
          </a:xfrm>
          <a:prstGeom prst="rect">
            <a:avLst/>
          </a:prstGeom>
          <a:noFill/>
        </p:spPr>
      </p:pic>
      <p:pic>
        <p:nvPicPr>
          <p:cNvPr id="14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5486400"/>
            <a:ext cx="228600" cy="228600"/>
          </a:xfrm>
          <a:prstGeom prst="rect">
            <a:avLst/>
          </a:prstGeom>
          <a:noFill/>
        </p:spPr>
      </p:pic>
      <p:pic>
        <p:nvPicPr>
          <p:cNvPr id="15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5715000"/>
            <a:ext cx="228600" cy="228600"/>
          </a:xfrm>
          <a:prstGeom prst="rect">
            <a:avLst/>
          </a:prstGeom>
          <a:noFill/>
        </p:spPr>
      </p:pic>
      <p:pic>
        <p:nvPicPr>
          <p:cNvPr id="16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5181600"/>
            <a:ext cx="228600" cy="228600"/>
          </a:xfrm>
          <a:prstGeom prst="rect">
            <a:avLst/>
          </a:prstGeom>
          <a:noFill/>
        </p:spPr>
      </p:pic>
      <p:pic>
        <p:nvPicPr>
          <p:cNvPr id="17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5181600"/>
            <a:ext cx="228600" cy="228600"/>
          </a:xfrm>
          <a:prstGeom prst="rect">
            <a:avLst/>
          </a:prstGeom>
          <a:noFill/>
        </p:spPr>
      </p:pic>
      <p:pic>
        <p:nvPicPr>
          <p:cNvPr id="18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5562600"/>
            <a:ext cx="228600" cy="228600"/>
          </a:xfrm>
          <a:prstGeom prst="rect">
            <a:avLst/>
          </a:prstGeom>
          <a:noFill/>
        </p:spPr>
      </p:pic>
      <p:pic>
        <p:nvPicPr>
          <p:cNvPr id="19" name="Picture 3" descr="C:\Program Files\Microsoft Office\MEDIA\OFFICE12\Bullets\BD2130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5486400"/>
            <a:ext cx="228600" cy="228600"/>
          </a:xfrm>
          <a:prstGeom prst="rect">
            <a:avLst/>
          </a:prstGeom>
          <a:noFill/>
        </p:spPr>
      </p:pic>
      <p:sp>
        <p:nvSpPr>
          <p:cNvPr id="20" name="Action Button: Forward or Next 19">
            <a:hlinkClick r:id="" action="ppaction://hlinkshowjump?jump=nextslide" highlightClick="1"/>
          </p:cNvPr>
          <p:cNvSpPr/>
          <p:nvPr/>
        </p:nvSpPr>
        <p:spPr>
          <a:xfrm>
            <a:off x="7391400" y="5943600"/>
            <a:ext cx="9906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Did you notice…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3 x 4 = 12        and </a:t>
            </a:r>
          </a:p>
          <a:p>
            <a:pPr>
              <a:buNone/>
            </a:pPr>
            <a:r>
              <a:rPr lang="en-US" dirty="0" smtClean="0"/>
              <a:t>                        4 x 3 = 12</a:t>
            </a:r>
          </a:p>
          <a:p>
            <a:r>
              <a:rPr lang="en-US" dirty="0" smtClean="0"/>
              <a:t>They have the same answers</a:t>
            </a:r>
          </a:p>
          <a:p>
            <a:endParaRPr lang="en-US" dirty="0" smtClean="0"/>
          </a:p>
          <a:p>
            <a:r>
              <a:rPr lang="en-US" dirty="0" smtClean="0"/>
              <a:t>It’s the same problem just in a different order.  Think of 3 + 4=7 it has the same answer as 4 + 3=7.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9906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repeated addition for </a:t>
            </a:r>
            <a:br>
              <a:rPr lang="en-US" dirty="0" smtClean="0"/>
            </a:br>
            <a:r>
              <a:rPr lang="en-US" dirty="0" smtClean="0"/>
              <a:t>3 x 4=12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4				4		8</a:t>
            </a:r>
          </a:p>
          <a:p>
            <a:pPr>
              <a:buNone/>
            </a:pPr>
            <a:r>
              <a:rPr lang="en-US" dirty="0" smtClean="0"/>
              <a:t>			4			      </a:t>
            </a:r>
            <a:r>
              <a:rPr lang="en-US" u="sng" dirty="0" smtClean="0"/>
              <a:t>+ 4</a:t>
            </a:r>
            <a:r>
              <a:rPr lang="en-US" dirty="0" smtClean="0"/>
              <a:t>	      </a:t>
            </a:r>
            <a:r>
              <a:rPr lang="en-US" u="sng" dirty="0" smtClean="0"/>
              <a:t>+ 4</a:t>
            </a:r>
          </a:p>
          <a:p>
            <a:pPr>
              <a:buNone/>
            </a:pPr>
            <a:r>
              <a:rPr lang="en-US" dirty="0" smtClean="0"/>
              <a:t>		      </a:t>
            </a:r>
            <a:r>
              <a:rPr lang="en-US" u="sng" dirty="0" smtClean="0"/>
              <a:t>+ 4</a:t>
            </a:r>
            <a:r>
              <a:rPr lang="en-US" dirty="0" smtClean="0"/>
              <a:t>		OR		8	       12</a:t>
            </a:r>
          </a:p>
          <a:p>
            <a:pPr>
              <a:buNone/>
            </a:pPr>
            <a:r>
              <a:rPr lang="en-US" dirty="0" smtClean="0"/>
              <a:t>		       12	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dirty="0" smtClean="0"/>
              <a:t>With this problem of repeated addition you needed to add 4 together  3 times to get the correct answer.</a:t>
            </a:r>
          </a:p>
        </p:txBody>
      </p:sp>
      <p:cxnSp>
        <p:nvCxnSpPr>
          <p:cNvPr id="9" name="Elbow Connector 8"/>
          <p:cNvCxnSpPr/>
          <p:nvPr/>
        </p:nvCxnSpPr>
        <p:spPr>
          <a:xfrm flipV="1">
            <a:off x="6477000" y="2209800"/>
            <a:ext cx="1066800" cy="99060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91400" y="5943600"/>
            <a:ext cx="9906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You have a multiplication problem:</a:t>
            </a:r>
          </a:p>
          <a:p>
            <a:pPr lvl="1">
              <a:buNone/>
            </a:pPr>
            <a:r>
              <a:rPr lang="en-US" dirty="0" smtClean="0"/>
              <a:t>    3 x 5 = ?</a:t>
            </a:r>
          </a:p>
          <a:p>
            <a:pPr>
              <a:buNone/>
            </a:pPr>
            <a:r>
              <a:rPr lang="en-US" sz="2000" dirty="0" smtClean="0"/>
              <a:t>      Which of the following pictures would show it the best?  To answer this problem you need to click on the best answer.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1026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3400" y="4191000"/>
            <a:ext cx="1066800" cy="1057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   O    O    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   O    O    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   O    O    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>
            <a:hlinkClick r:id="rId4" action="ppaction://hlinksldjump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3200400" y="4191000"/>
            <a:ext cx="1314450" cy="1019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   O    O    O    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   O    O    </a:t>
            </a:r>
            <a:r>
              <a:rPr kumimoji="0" lang="en-US" sz="11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   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   O    O    O    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24600" y="4191000"/>
            <a:ext cx="847725" cy="1019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   O    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   O    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O    O    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57150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need to go back to review repeated addition use this arrow to do so otherwise answer the question:</a:t>
            </a:r>
            <a:endParaRPr lang="en-US" dirty="0"/>
          </a:p>
        </p:txBody>
      </p:sp>
      <p:sp>
        <p:nvSpPr>
          <p:cNvPr id="8" name="Action Button: Back or Previous 7">
            <a:hlinkClick r:id="rId6" action="ppaction://hlinksldjump" highlightClick="1"/>
          </p:cNvPr>
          <p:cNvSpPr/>
          <p:nvPr/>
        </p:nvSpPr>
        <p:spPr>
          <a:xfrm>
            <a:off x="7772400" y="5791200"/>
            <a:ext cx="9906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612</TotalTime>
  <Words>1184</Words>
  <Application>Microsoft Office PowerPoint</Application>
  <PresentationFormat>On-screen Show (4:3)</PresentationFormat>
  <Paragraphs>342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Verve</vt:lpstr>
      <vt:lpstr>Introduction to Multiplication</vt:lpstr>
      <vt:lpstr>Definition of Multplication</vt:lpstr>
      <vt:lpstr>What is repeated addition?</vt:lpstr>
      <vt:lpstr>Examples of repeated addition</vt:lpstr>
      <vt:lpstr>Pictures</vt:lpstr>
      <vt:lpstr>Multiplicatoin</vt:lpstr>
      <vt:lpstr>Wow</vt:lpstr>
      <vt:lpstr>Using repeated addition for  3 x 4=12</vt:lpstr>
      <vt:lpstr>Practice</vt:lpstr>
      <vt:lpstr>Good Try!</vt:lpstr>
      <vt:lpstr>Great Job!</vt:lpstr>
      <vt:lpstr>What is the correct answer?</vt:lpstr>
      <vt:lpstr>Great Work!</vt:lpstr>
      <vt:lpstr>Great Try</vt:lpstr>
      <vt:lpstr>Repeating Addition</vt:lpstr>
      <vt:lpstr>Repeating Addition</vt:lpstr>
      <vt:lpstr>Multiplication</vt:lpstr>
      <vt:lpstr>Practice</vt:lpstr>
      <vt:lpstr>Excellent Work!</vt:lpstr>
      <vt:lpstr>Keep Trying!</vt:lpstr>
      <vt:lpstr>Challenge</vt:lpstr>
      <vt:lpstr>1. Quiz</vt:lpstr>
      <vt:lpstr>Great Work</vt:lpstr>
      <vt:lpstr>Good Try!</vt:lpstr>
      <vt:lpstr>2. Quiz</vt:lpstr>
      <vt:lpstr>Great Work!</vt:lpstr>
      <vt:lpstr>Try Again!</vt:lpstr>
      <vt:lpstr>3. Quiz</vt:lpstr>
      <vt:lpstr>Great Work</vt:lpstr>
      <vt:lpstr>Sorry!</vt:lpstr>
      <vt:lpstr>4. Quiz</vt:lpstr>
      <vt:lpstr>Awesome !!!!</vt:lpstr>
      <vt:lpstr>Twos hint</vt:lpstr>
      <vt:lpstr>5. Quiz</vt:lpstr>
      <vt:lpstr>Excellent Job </vt:lpstr>
      <vt:lpstr>Block Problem</vt:lpstr>
      <vt:lpstr>Block Problem</vt:lpstr>
      <vt:lpstr>WOW!</vt:lpstr>
      <vt:lpstr>Resources</vt:lpstr>
    </vt:vector>
  </TitlesOfParts>
  <Company>Tahquamenon Area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Multiplication</dc:title>
  <dc:creator>TAS</dc:creator>
  <cp:lastModifiedBy>TAS</cp:lastModifiedBy>
  <cp:revision>79</cp:revision>
  <dcterms:created xsi:type="dcterms:W3CDTF">2009-07-04T20:04:14Z</dcterms:created>
  <dcterms:modified xsi:type="dcterms:W3CDTF">2009-08-14T18:45:56Z</dcterms:modified>
</cp:coreProperties>
</file>